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58" r:id="rId4"/>
    <p:sldId id="265" r:id="rId5"/>
    <p:sldId id="257" r:id="rId6"/>
    <p:sldId id="267" r:id="rId7"/>
    <p:sldId id="268" r:id="rId8"/>
    <p:sldId id="269" r:id="rId9"/>
    <p:sldId id="259" r:id="rId10"/>
    <p:sldId id="272" r:id="rId11"/>
    <p:sldId id="271" r:id="rId12"/>
    <p:sldId id="273" r:id="rId13"/>
    <p:sldId id="274" r:id="rId14"/>
    <p:sldId id="260" r:id="rId15"/>
    <p:sldId id="261" r:id="rId16"/>
    <p:sldId id="262" r:id="rId17"/>
    <p:sldId id="270" r:id="rId18"/>
    <p:sldId id="275" r:id="rId19"/>
    <p:sldId id="276" r:id="rId20"/>
    <p:sldId id="277" r:id="rId21"/>
    <p:sldId id="266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AFCD7-77FF-B94E-96CC-DA98676B79D4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78C92-060A-4448-9373-9C8211F1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Pictured is the savage Scrum of the game Rugby, from</a:t>
            </a:r>
            <a:r>
              <a:rPr lang="en-US" baseline="0" dirty="0" smtClean="0"/>
              <a:t> which the Scrum agile software development process gets its name.  From http://</a:t>
            </a:r>
            <a:r>
              <a:rPr lang="en-US" baseline="0" dirty="0" err="1" smtClean="0"/>
              <a:t>www.coretrek.no</a:t>
            </a:r>
            <a:r>
              <a:rPr lang="en-US" baseline="0" dirty="0" smtClean="0"/>
              <a:t>/scrum-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-et-</a:t>
            </a:r>
            <a:r>
              <a:rPr lang="en-US" baseline="0" dirty="0" err="1" smtClean="0"/>
              <a:t>noetteskall</a:t>
            </a:r>
            <a:r>
              <a:rPr lang="en-US" baseline="0" dirty="0" smtClean="0"/>
              <a:t>/category642.html.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Burn down chart image from http://</a:t>
            </a:r>
            <a:r>
              <a:rPr lang="en-US" dirty="0" err="1" smtClean="0"/>
              <a:t>www.scrum-institute.org</a:t>
            </a:r>
            <a:r>
              <a:rPr lang="en-US" dirty="0" smtClean="0"/>
              <a:t>/</a:t>
            </a:r>
            <a:r>
              <a:rPr lang="en-US" dirty="0" err="1" smtClean="0"/>
              <a:t>Burndown_Chart.php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2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Authentic leadership – Feels real to followers, like “being one of them” and understanding them</a:t>
            </a:r>
            <a:r>
              <a:rPr lang="en-US" baseline="0" dirty="0" smtClean="0"/>
              <a:t> and the situations they all </a:t>
            </a:r>
            <a:r>
              <a:rPr lang="en-US" baseline="0" smtClean="0"/>
              <a:t>face.</a:t>
            </a:r>
          </a:p>
          <a:p>
            <a:pPr lvl="1"/>
            <a:r>
              <a:rPr lang="en-US" smtClean="0"/>
              <a:t>Visionary </a:t>
            </a:r>
            <a:r>
              <a:rPr lang="en-US" dirty="0" smtClean="0"/>
              <a:t>leadership – values, sense of calling and membership to motivate followers.</a:t>
            </a:r>
          </a:p>
          <a:p>
            <a:pPr lvl="1"/>
            <a:r>
              <a:rPr lang="en-US" dirty="0" smtClean="0"/>
              <a:t>Servant leadership – leader uses “caring principles” to focus on followers’ needs, help them become more autonomous.</a:t>
            </a:r>
          </a:p>
          <a:p>
            <a:pPr lvl="1"/>
            <a:r>
              <a:rPr lang="en-US" dirty="0" smtClean="0"/>
              <a:t>Adaptive leadership – leaders encourage followers to confront</a:t>
            </a:r>
            <a:r>
              <a:rPr lang="en-US" baseline="0" dirty="0" smtClean="0"/>
              <a:t> and solve problems.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/>
              <a:t>From</a:t>
            </a:r>
            <a:r>
              <a:rPr lang="en-US" baseline="0" dirty="0" smtClean="0"/>
              <a:t> Peter G. </a:t>
            </a:r>
            <a:r>
              <a:rPr lang="en-US" baseline="0" dirty="0" err="1" smtClean="0"/>
              <a:t>Northouse</a:t>
            </a:r>
            <a:r>
              <a:rPr lang="en-US" baseline="0" dirty="0" smtClean="0"/>
              <a:t>, </a:t>
            </a:r>
            <a:r>
              <a:rPr lang="en-US" i="1" baseline="0" dirty="0" smtClean="0"/>
              <a:t>Leadership Theory and Practice</a:t>
            </a:r>
            <a:r>
              <a:rPr lang="en-US" baseline="0" dirty="0" smtClean="0"/>
              <a:t>, 7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, 2016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www.infoq.com</a:t>
            </a:r>
            <a:r>
              <a:rPr lang="en-US" baseline="0" dirty="0" smtClean="0"/>
              <a:t>/articles/what-are-self-</a:t>
            </a:r>
            <a:r>
              <a:rPr lang="en-US" baseline="0" dirty="0" err="1" smtClean="0"/>
              <a:t>organising</a:t>
            </a:r>
            <a:r>
              <a:rPr lang="en-US" baseline="0" dirty="0" smtClean="0"/>
              <a:t>-teams.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9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1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Staged waterfall image is from http://</a:t>
            </a:r>
            <a:r>
              <a:rPr lang="en-US" dirty="0" err="1" smtClean="0"/>
              <a:t>hdiphone-wallpapers.blogspot.com</a:t>
            </a:r>
            <a:r>
              <a:rPr lang="en-US" dirty="0" smtClean="0"/>
              <a:t>/2010/06/waterfalls-wallpapers-</a:t>
            </a:r>
            <a:r>
              <a:rPr lang="en-US" dirty="0" err="1" smtClean="0"/>
              <a:t>scenery.html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Peter G. </a:t>
            </a:r>
            <a:r>
              <a:rPr lang="en-US" baseline="0" dirty="0" err="1" smtClean="0"/>
              <a:t>Northouse</a:t>
            </a:r>
            <a:r>
              <a:rPr lang="en-US" baseline="0" dirty="0" smtClean="0"/>
              <a:t>, </a:t>
            </a:r>
            <a:r>
              <a:rPr lang="en-US" i="1" baseline="0" dirty="0" smtClean="0"/>
              <a:t>Leadership Theory and Practice</a:t>
            </a:r>
            <a:r>
              <a:rPr lang="en-US" baseline="0" dirty="0" smtClean="0"/>
              <a:t>, 7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, 2016 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3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tpsconsultingltd.com</a:t>
            </a:r>
            <a:r>
              <a:rPr lang="en-US" dirty="0" smtClean="0"/>
              <a:t>/2015/01/26/leadership-practice-reflections-leadership-part-one-two/.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5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Geared railway turnout 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Railroad_switch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9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www.mountaingoatsoftware.com</a:t>
            </a:r>
            <a:r>
              <a:rPr lang="en-US" baseline="0" dirty="0" smtClean="0"/>
              <a:t>/agile/scrum/overview.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0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 from http://</a:t>
            </a:r>
            <a:r>
              <a:rPr lang="en-US" dirty="0" err="1" smtClean="0"/>
              <a:t>www.mountaingoatsoftware.com</a:t>
            </a:r>
            <a:r>
              <a:rPr lang="en-US" dirty="0" smtClean="0"/>
              <a:t>/agile/user-stories.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1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advantureconsulting.com</a:t>
            </a:r>
            <a:r>
              <a:rPr lang="en-US" baseline="0" dirty="0" smtClean="0"/>
              <a:t>/blog/leadership/team-consensus/attachment/team-consensus/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standup meeting from http://</a:t>
            </a:r>
            <a:r>
              <a:rPr lang="en-US" dirty="0" err="1" smtClean="0"/>
              <a:t>online.wsj.com</a:t>
            </a:r>
            <a:r>
              <a:rPr lang="en-US" dirty="0" smtClean="0"/>
              <a:t>/news/articles/SB10001424052970204652904577193460472598378.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78C92-060A-4448-9373-9C8211F16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3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3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65C7-D45F-499B-B7E0-62593D0D0170}" type="datetimeFigureOut">
              <a:rPr lang="en-US" smtClean="0"/>
              <a:t>3/19/15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68C7-62D9-43E0-A2A1-4C2F5B3AF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BD68C7-62D9-43E0-A2A1-4C2F5B3AF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untaingoatsoftware.com/agile/planning-poke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r>
              <a:rPr lang="en-US" dirty="0" smtClean="0"/>
              <a:t>Waterfall/Scrum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400800" cy="121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 might want to take notes, because specific aspects of the processes will be on the exam.</a:t>
            </a:r>
          </a:p>
        </p:txBody>
      </p:sp>
      <p:pic>
        <p:nvPicPr>
          <p:cNvPr id="4" name="Picture 3" descr="scrum MTE2MjgxNTczMzE5MjIzMTY1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1300"/>
            <a:ext cx="5715000" cy="3721100"/>
          </a:xfrm>
          <a:prstGeom prst="rect">
            <a:avLst/>
          </a:prstGeom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-303843" y="1827843"/>
            <a:ext cx="341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Combining – A scrum </a:t>
            </a:r>
            <a:r>
              <a:rPr lang="en-US" i="1" dirty="0" smtClean="0"/>
              <a:t>with</a:t>
            </a:r>
            <a:r>
              <a:rPr lang="en-US" dirty="0" smtClean="0"/>
              <a:t> water…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1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like this: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362200"/>
            <a:ext cx="5981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– inventing 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what the product owner does.</a:t>
            </a:r>
          </a:p>
          <a:p>
            <a:pPr lvl="1"/>
            <a:r>
              <a:rPr lang="en-US" dirty="0" smtClean="0"/>
              <a:t>Except that they need help with doing it well.</a:t>
            </a:r>
          </a:p>
          <a:p>
            <a:pPr lvl="1"/>
            <a:r>
              <a:rPr lang="en-US" dirty="0" smtClean="0"/>
              <a:t>More often, they narrate, and we create these as they talk, asking for confirmation.</a:t>
            </a:r>
          </a:p>
          <a:p>
            <a:pPr lvl="1"/>
            <a:r>
              <a:rPr lang="en-US" dirty="0" smtClean="0"/>
              <a:t>Converts “features” to an actionable form:</a:t>
            </a:r>
          </a:p>
          <a:p>
            <a:pPr lvl="2"/>
            <a:r>
              <a:rPr lang="en-US" i="1" dirty="0" smtClean="0"/>
              <a:t>As </a:t>
            </a:r>
            <a:r>
              <a:rPr lang="en-US" i="1" dirty="0"/>
              <a:t>a &lt;type of user&gt;, I want &lt;some goal&gt; so that &lt;some reason&gt;.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6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try an example, in your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Product owner’s narrative:</a:t>
            </a:r>
          </a:p>
          <a:p>
            <a:r>
              <a:rPr lang="en-US" dirty="0" smtClean="0"/>
              <a:t>“Users need to be able to back up all their data.  This includes power users who know exactly what needs to be backed-up, and novices who don’t know and won’t do it.  For both, the process must be as automatic as possible.”</a:t>
            </a:r>
          </a:p>
          <a:p>
            <a:r>
              <a:rPr lang="en-US" dirty="0" smtClean="0"/>
              <a:t>On your team, make this into one or more user stories, as appropriate.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5867400"/>
            <a:ext cx="678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i="1" dirty="0"/>
              <a:t>As a &lt;type of user&gt;, I want &lt;some goal&gt; so that &lt;some reason&gt;.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281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your team decide?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there leaders and followers?</a:t>
            </a:r>
          </a:p>
          <a:p>
            <a:r>
              <a:rPr lang="en-US" dirty="0" smtClean="0"/>
              <a:t>Was there a consensus?</a:t>
            </a:r>
          </a:p>
          <a:p>
            <a:r>
              <a:rPr lang="en-US" dirty="0" smtClean="0"/>
              <a:t>Would there have been a problem in doing it this way, if you were part of an agile, “self-organizing” team?</a:t>
            </a:r>
          </a:p>
          <a:p>
            <a:pPr lvl="1"/>
            <a:r>
              <a:rPr lang="en-US" dirty="0" err="1" smtClean="0"/>
              <a:t>We’l</a:t>
            </a:r>
            <a:r>
              <a:rPr lang="en-US" dirty="0" smtClean="0"/>
              <a:t> discuss this </a:t>
            </a:r>
            <a:br>
              <a:rPr lang="en-US" dirty="0" smtClean="0"/>
            </a:br>
            <a:r>
              <a:rPr lang="en-US" dirty="0" smtClean="0"/>
              <a:t>concept more today</a:t>
            </a:r>
          </a:p>
          <a:p>
            <a:endParaRPr lang="en-US" dirty="0"/>
          </a:p>
        </p:txBody>
      </p:sp>
      <p:pic>
        <p:nvPicPr>
          <p:cNvPr id="4" name="Picture 3" descr="Team-Consens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70968"/>
            <a:ext cx="2438400" cy="24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Sprint Planning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Before this – the team estimates features (user stories)</a:t>
            </a:r>
          </a:p>
          <a:p>
            <a:pPr lvl="1"/>
            <a:r>
              <a:rPr lang="en-US" dirty="0" smtClean="0"/>
              <a:t>This rationalizes, and it unifies the team</a:t>
            </a:r>
          </a:p>
          <a:p>
            <a:pPr lvl="1"/>
            <a:r>
              <a:rPr lang="en-US" dirty="0" smtClean="0"/>
              <a:t>See the trick called </a:t>
            </a:r>
            <a:r>
              <a:rPr lang="en-US" dirty="0" smtClean="0">
                <a:hlinkClick r:id="rId2"/>
              </a:rPr>
              <a:t>Planning Poker</a:t>
            </a:r>
            <a:endParaRPr lang="en-US" dirty="0" smtClean="0"/>
          </a:p>
          <a:p>
            <a:r>
              <a:rPr lang="en-US" dirty="0" smtClean="0"/>
              <a:t>During – Can have fights with product owner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are their common interests?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are their opposing interests!</a:t>
            </a:r>
          </a:p>
          <a:p>
            <a:r>
              <a:rPr lang="en-US" dirty="0" smtClean="0"/>
              <a:t>Sprint backlog results</a:t>
            </a:r>
            <a:endParaRPr lang="en-US" dirty="0"/>
          </a:p>
          <a:p>
            <a:r>
              <a:rPr lang="en-US" dirty="0" smtClean="0"/>
              <a:t>Eight hour time limit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Once a Sprint's Product Backlog is committed, no additional functionality can be added to the Sprint except by the team. 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3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to day life in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“Daily Scrum” - 15 minute stand-up meetings</a:t>
            </a:r>
          </a:p>
          <a:p>
            <a:r>
              <a:rPr lang="en-US" dirty="0" smtClean="0"/>
              <a:t>Work on code in the sprint backlog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is missing </a:t>
            </a:r>
            <a:br>
              <a:rPr lang="en-US" dirty="0" smtClean="0"/>
            </a:br>
            <a:r>
              <a:rPr lang="en-US" dirty="0" smtClean="0"/>
              <a:t>from this picture?</a:t>
            </a:r>
          </a:p>
          <a:p>
            <a:endParaRPr lang="en-US" dirty="0"/>
          </a:p>
        </p:txBody>
      </p:sp>
      <p:pic>
        <p:nvPicPr>
          <p:cNvPr id="4" name="Picture 3" descr="OB-RQ058_standu_D_201202012245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69" y="3124200"/>
            <a:ext cx="493373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Reflecting – integral to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Sprint/Release burn down</a:t>
            </a:r>
          </a:p>
          <a:p>
            <a:r>
              <a:rPr lang="en-US" sz="2800" dirty="0" smtClean="0"/>
              <a:t>Sprint Review</a:t>
            </a:r>
          </a:p>
          <a:p>
            <a:pPr lvl="1"/>
            <a:r>
              <a:rPr lang="en-US" sz="2400" dirty="0" smtClean="0"/>
              <a:t>Show product owner what now works</a:t>
            </a:r>
          </a:p>
          <a:p>
            <a:r>
              <a:rPr lang="en-US" sz="2800" dirty="0" smtClean="0"/>
              <a:t>Sprint Retrospective</a:t>
            </a:r>
          </a:p>
          <a:p>
            <a:pPr lvl="1"/>
            <a:r>
              <a:rPr lang="en-US" sz="2400" dirty="0" smtClean="0"/>
              <a:t>How well is Scrum </a:t>
            </a:r>
            <a:br>
              <a:rPr lang="en-US" sz="2400" dirty="0" smtClean="0"/>
            </a:br>
            <a:r>
              <a:rPr lang="en-US" sz="2400" dirty="0" smtClean="0"/>
              <a:t>working?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is missing again?</a:t>
            </a:r>
            <a:endParaRPr lang="en-US" sz="2800" dirty="0"/>
          </a:p>
        </p:txBody>
      </p:sp>
      <p:pic>
        <p:nvPicPr>
          <p:cNvPr id="4" name="Picture 3" descr="Simple_Burndown_Ch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05200"/>
            <a:ext cx="47927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9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for </a:t>
            </a:r>
            <a:r>
              <a:rPr lang="en-US" dirty="0" err="1" smtClean="0"/>
              <a:t>Scrumsters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biggest assumption made here?</a:t>
            </a:r>
          </a:p>
          <a:p>
            <a:r>
              <a:rPr lang="en-US" dirty="0" smtClean="0"/>
              <a:t>What is the biggest risk likely to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6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tangent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 </a:t>
            </a:r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Agile fits in well with 21</a:t>
            </a:r>
            <a:r>
              <a:rPr lang="en-US" baseline="30000" dirty="0" smtClean="0"/>
              <a:t>st</a:t>
            </a:r>
            <a:r>
              <a:rPr lang="en-US" dirty="0" smtClean="0"/>
              <a:t> Century ideas of leadership.</a:t>
            </a:r>
          </a:p>
          <a:p>
            <a:r>
              <a:rPr lang="en-US" dirty="0" smtClean="0"/>
              <a:t>A team can still have leaders, but they arise from and remain part of the team by virtue of:</a:t>
            </a:r>
          </a:p>
          <a:p>
            <a:pPr lvl="1"/>
            <a:r>
              <a:rPr lang="en-US" dirty="0" smtClean="0"/>
              <a:t>Authentic leadership</a:t>
            </a:r>
          </a:p>
          <a:p>
            <a:pPr lvl="1"/>
            <a:r>
              <a:rPr lang="en-US" dirty="0" smtClean="0"/>
              <a:t>Visionary leadership</a:t>
            </a:r>
          </a:p>
          <a:p>
            <a:pPr lvl="1"/>
            <a:r>
              <a:rPr lang="en-US" dirty="0" smtClean="0"/>
              <a:t>Servant leadership</a:t>
            </a:r>
          </a:p>
          <a:p>
            <a:pPr lvl="1"/>
            <a:r>
              <a:rPr lang="en-US" dirty="0" smtClean="0"/>
              <a:t>Adaptive leadership</a:t>
            </a:r>
          </a:p>
          <a:p>
            <a:r>
              <a:rPr lang="en-US" dirty="0" smtClean="0"/>
              <a:t>And there is recognition that everyone has “a time to lead and a time to follow.”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419600" y="3581400"/>
            <a:ext cx="228600" cy="1524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4114800"/>
            <a:ext cx="277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notes, </a:t>
            </a:r>
            <a:r>
              <a:rPr lang="en-US" i="1" dirty="0" smtClean="0"/>
              <a:t>below</a:t>
            </a:r>
            <a:r>
              <a:rPr lang="en-US" dirty="0" smtClean="0"/>
              <a:t>, for more.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34400" y="61722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4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How’s that fit with Scrum, exactly?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team relies on itself.</a:t>
            </a:r>
          </a:p>
          <a:p>
            <a:pPr lvl="1"/>
            <a:r>
              <a:rPr lang="en-US" dirty="0" smtClean="0"/>
              <a:t>Expertise and leadership both exist in the team.</a:t>
            </a:r>
          </a:p>
          <a:p>
            <a:pPr lvl="1"/>
            <a:r>
              <a:rPr lang="en-US" dirty="0" smtClean="0"/>
              <a:t>Leadership roles move around, depending on the situation.</a:t>
            </a:r>
          </a:p>
          <a:p>
            <a:pPr lvl="1"/>
            <a:r>
              <a:rPr lang="en-US" dirty="0" smtClean="0"/>
              <a:t>Everyone has an area where they provide guidance.</a:t>
            </a:r>
          </a:p>
          <a:p>
            <a:pPr lvl="2"/>
            <a:r>
              <a:rPr lang="en-US" dirty="0" smtClean="0"/>
              <a:t>There is an expectation of developing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4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two’s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Project/presentation feedback from each person</a:t>
            </a:r>
          </a:p>
          <a:p>
            <a:r>
              <a:rPr lang="en-US" dirty="0" smtClean="0"/>
              <a:t>Learn 4 specific processes one after the other</a:t>
            </a:r>
          </a:p>
          <a:p>
            <a:pPr lvl="1"/>
            <a:r>
              <a:rPr lang="en-US" dirty="0" smtClean="0"/>
              <a:t>Do an activity about each one!</a:t>
            </a:r>
          </a:p>
          <a:p>
            <a:pPr lvl="1"/>
            <a:r>
              <a:rPr lang="en-US" dirty="0" smtClean="0"/>
              <a:t>A bit of management/leadership theory on each one</a:t>
            </a:r>
          </a:p>
          <a:p>
            <a:pPr lvl="1"/>
            <a:r>
              <a:rPr lang="en-US" dirty="0" smtClean="0"/>
              <a:t>Your questions from each of the reading quizzes</a:t>
            </a:r>
          </a:p>
          <a:p>
            <a:r>
              <a:rPr lang="en-US" dirty="0" smtClean="0"/>
              <a:t>Talk about them in class Friday (today)</a:t>
            </a:r>
          </a:p>
          <a:p>
            <a:r>
              <a:rPr lang="en-US" dirty="0" smtClean="0"/>
              <a:t>Before next week’s class:</a:t>
            </a:r>
          </a:p>
          <a:p>
            <a:r>
              <a:rPr lang="en-US" dirty="0" smtClean="0"/>
              <a:t>Do a take-home exam on them</a:t>
            </a:r>
          </a:p>
          <a:p>
            <a:pPr lvl="1"/>
            <a:r>
              <a:rPr lang="en-US" dirty="0" smtClean="0"/>
              <a:t>Due next Thursday night</a:t>
            </a:r>
          </a:p>
          <a:p>
            <a:r>
              <a:rPr lang="en-US" dirty="0" smtClean="0"/>
              <a:t>Goal – You know these well enough to discuss with other people in the software business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077200" y="1600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 First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34400" y="61722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dynamics with a larger organization can be fluid!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Where’s the boundary of the team’s responsibility?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705101"/>
            <a:ext cx="4451683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7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build on this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Like, how do you do all the planning steps in more detail – next week.</a:t>
            </a:r>
          </a:p>
          <a:p>
            <a:pPr lvl="1"/>
            <a:r>
              <a:rPr lang="en-US" dirty="0" smtClean="0"/>
              <a:t>Say, burn-up / burn-down</a:t>
            </a:r>
          </a:p>
          <a:p>
            <a:r>
              <a:rPr lang="en-US" dirty="0" smtClean="0"/>
              <a:t>Or, how to do the estimating – week 4.</a:t>
            </a:r>
          </a:p>
          <a:p>
            <a:r>
              <a:rPr lang="en-US" dirty="0" smtClean="0"/>
              <a:t>Or, risk planning – week 5.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0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questions from the reading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pick</a:t>
            </a:r>
          </a:p>
          <a:p>
            <a:r>
              <a:rPr lang="en-US" dirty="0" smtClean="0"/>
              <a:t>Your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2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waterfall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stages?</a:t>
            </a:r>
            <a:endParaRPr lang="en-US" dirty="0"/>
          </a:p>
        </p:txBody>
      </p:sp>
      <p:pic>
        <p:nvPicPr>
          <p:cNvPr id="4" name="Picture 3" descr="Freebking-Waterfall-Screensaver_2.p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5143500" cy="4114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29400" y="2286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/ Analyze what to do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629400" y="12954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Figure out a plan to do it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629400" y="23622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the pieces, to plan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34290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Put them together, test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629400" y="44958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Ship it / </a:t>
            </a:r>
          </a:p>
          <a:p>
            <a:pPr algn="ctr"/>
            <a:r>
              <a:rPr lang="en-US" dirty="0" smtClean="0"/>
              <a:t>install it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629400" y="5562600"/>
            <a:ext cx="1676400" cy="990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 / maintain 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34400" y="61722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3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Stages – in the Tech Republic 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Requirements analysis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Testing (integration)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Maintenance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6002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of these stages ends in a “milestone” – with the creation of some artifact representing the results of that work.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“CM” in action, in Phillips’ terminology.</a:t>
            </a:r>
            <a:endParaRPr lang="en-US" sz="2400" dirty="0"/>
          </a:p>
        </p:txBody>
      </p:sp>
      <p:sp>
        <p:nvSpPr>
          <p:cNvPr id="5" name="Curved Left Arrow 4"/>
          <p:cNvSpPr/>
          <p:nvPr/>
        </p:nvSpPr>
        <p:spPr>
          <a:xfrm rot="11162728">
            <a:off x="192347" y="1774695"/>
            <a:ext cx="457200" cy="71257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11162728">
            <a:off x="188653" y="2465730"/>
            <a:ext cx="457200" cy="71257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838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mostly on: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562600"/>
            <a:ext cx="420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issues does this limited view cause?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304800" y="5410200"/>
            <a:ext cx="304800" cy="609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534400" y="61722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5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in your groups to generate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 advantages of the waterfall process</a:t>
            </a:r>
          </a:p>
          <a:p>
            <a:r>
              <a:rPr lang="en-US" dirty="0" smtClean="0"/>
              <a:t>Cons: disadvantages of the waterfall process</a:t>
            </a:r>
          </a:p>
          <a:p>
            <a:r>
              <a:rPr lang="en-US" dirty="0" smtClean="0"/>
              <a:t>Finally:</a:t>
            </a:r>
          </a:p>
          <a:p>
            <a:pPr marL="400050" lvl="1" indent="0">
              <a:buNone/>
            </a:pPr>
            <a:r>
              <a:rPr lang="en-US" dirty="0" smtClean="0"/>
              <a:t>Under what circumstances (given the pros and cons above) would waterfall be a potential process you would want to use?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5507" y="5334000"/>
            <a:ext cx="3335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 we’ll all discuss!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61722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8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your team decide?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 there leaders and followers?</a:t>
            </a:r>
          </a:p>
          <a:p>
            <a:r>
              <a:rPr lang="en-US" dirty="0" smtClean="0"/>
              <a:t>Was there a consensus?</a:t>
            </a:r>
          </a:p>
          <a:p>
            <a:r>
              <a:rPr lang="en-US" dirty="0" smtClean="0"/>
              <a:t>Would there have been a problem in doing it this way, if you were part of a “waterfall” process?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Slight tangent on management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Waterfall fit in well with ideas from the 1980’s and earlier, about what a leader “is”:</a:t>
            </a:r>
          </a:p>
          <a:p>
            <a:pPr lvl="1"/>
            <a:r>
              <a:rPr lang="en-US" dirty="0" smtClean="0"/>
              <a:t>Leadership is “getting followers to do what the leader wants done.”</a:t>
            </a:r>
          </a:p>
          <a:p>
            <a:pPr lvl="1"/>
            <a:r>
              <a:rPr lang="en-US" dirty="0" smtClean="0"/>
              <a:t>Leadership is (non-coercive) influence</a:t>
            </a:r>
          </a:p>
          <a:p>
            <a:pPr lvl="1"/>
            <a:r>
              <a:rPr lang="en-US" dirty="0" smtClean="0"/>
              <a:t>Leaders are assumed to have special “traits”</a:t>
            </a:r>
          </a:p>
          <a:p>
            <a:pPr lvl="1"/>
            <a:r>
              <a:rPr lang="en-US" dirty="0" smtClean="0"/>
              <a:t>Leaders and followers engage together in a “transformation” involving motivation and morality.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9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How’s that fit with waterfall, exactly?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Good ideas flow down the waterfall.</a:t>
            </a:r>
          </a:p>
          <a:p>
            <a:r>
              <a:rPr lang="en-US" dirty="0" smtClean="0"/>
              <a:t>They are associated with having the right people giving directions to others, at each stage.</a:t>
            </a:r>
          </a:p>
          <a:p>
            <a:r>
              <a:rPr lang="en-US" dirty="0" smtClean="0"/>
              <a:t>The leaders also work to convince others to do the right thing.</a:t>
            </a:r>
          </a:p>
          <a:p>
            <a:r>
              <a:rPr lang="en-US" dirty="0" smtClean="0"/>
              <a:t>E.g., designers “selling” </a:t>
            </a:r>
            <a:br>
              <a:rPr lang="en-US" dirty="0" smtClean="0"/>
            </a:br>
            <a:r>
              <a:rPr lang="en-US" dirty="0" smtClean="0"/>
              <a:t>their new design ideas </a:t>
            </a:r>
            <a:br>
              <a:rPr lang="en-US" dirty="0" smtClean="0"/>
            </a:br>
            <a:r>
              <a:rPr lang="en-US" dirty="0" smtClean="0"/>
              <a:t>to implementers.</a:t>
            </a:r>
          </a:p>
          <a:p>
            <a:r>
              <a:rPr lang="en-US" dirty="0" smtClean="0"/>
              <a:t>Or, the “CM team” signs-</a:t>
            </a:r>
            <a:br>
              <a:rPr lang="en-US" dirty="0" smtClean="0"/>
            </a:br>
            <a:r>
              <a:rPr lang="en-US" dirty="0" smtClean="0"/>
              <a:t>off on project artifacts at </a:t>
            </a:r>
            <a:br>
              <a:rPr lang="en-US" dirty="0" smtClean="0"/>
            </a:br>
            <a:r>
              <a:rPr lang="en-US" dirty="0" smtClean="0"/>
              <a:t>each “milestone.”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product backlog?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things formulated? Why?</a:t>
            </a:r>
          </a:p>
          <a:p>
            <a:r>
              <a:rPr lang="en-US" dirty="0" smtClean="0"/>
              <a:t>Who prioritizes?</a:t>
            </a:r>
          </a:p>
          <a:p>
            <a:r>
              <a:rPr lang="en-US" dirty="0" smtClean="0"/>
              <a:t>Who estimates?</a:t>
            </a:r>
            <a:endParaRPr lang="en-US" dirty="0"/>
          </a:p>
        </p:txBody>
      </p:sp>
      <p:pic>
        <p:nvPicPr>
          <p:cNvPr id="4" name="Picture 3" descr="Rack_railway_turnout_(SPB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19211"/>
            <a:ext cx="3967872" cy="3562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2743200"/>
            <a:ext cx="181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Switching gears…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5706070"/>
            <a:ext cx="220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Scrum!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4400" y="61722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8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1374</Words>
  <Application>Microsoft Macintosh PowerPoint</Application>
  <PresentationFormat>On-screen Show (4:3)</PresentationFormat>
  <Paragraphs>170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Waterfall/Scrum</vt:lpstr>
      <vt:lpstr>Week two’s plan</vt:lpstr>
      <vt:lpstr>What is the waterfall process?</vt:lpstr>
      <vt:lpstr>Stages – in the Tech Republic Article</vt:lpstr>
      <vt:lpstr>Work in your groups to generate lists</vt:lpstr>
      <vt:lpstr>How did your team decide?</vt:lpstr>
      <vt:lpstr>Slight tangent on management theory</vt:lpstr>
      <vt:lpstr>How’s that fit with waterfall, exactly?</vt:lpstr>
      <vt:lpstr>What is the product backlog?</vt:lpstr>
      <vt:lpstr>Lots of cycles</vt:lpstr>
      <vt:lpstr>Activity – inventing user stories</vt:lpstr>
      <vt:lpstr>Let’s try an example, in your groups</vt:lpstr>
      <vt:lpstr>How did your team decide?</vt:lpstr>
      <vt:lpstr>The Sprint Planning Meeting</vt:lpstr>
      <vt:lpstr>Day to day life in Scrum</vt:lpstr>
      <vt:lpstr>Reflecting – integral to Scrum</vt:lpstr>
      <vt:lpstr>Question for Scrumsters?</vt:lpstr>
      <vt:lpstr>Second tangent on  management theory</vt:lpstr>
      <vt:lpstr>How’s that fit with Scrum, exactly?</vt:lpstr>
      <vt:lpstr>The dynamics with a larger organization can be fluid!</vt:lpstr>
      <vt:lpstr>We’ll build on this start</vt:lpstr>
      <vt:lpstr>Your questions from the reading quiz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Waterfall/Scrum</dc:title>
  <dc:creator>hewner</dc:creator>
  <cp:lastModifiedBy>Steve Chenoweth</cp:lastModifiedBy>
  <cp:revision>43</cp:revision>
  <dcterms:created xsi:type="dcterms:W3CDTF">2013-09-08T00:45:51Z</dcterms:created>
  <dcterms:modified xsi:type="dcterms:W3CDTF">2015-03-19T13:51:56Z</dcterms:modified>
</cp:coreProperties>
</file>